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1"/>
  </p:notesMasterIdLst>
  <p:sldIdLst>
    <p:sldId id="441" r:id="rId5"/>
    <p:sldId id="540" r:id="rId6"/>
    <p:sldId id="442" r:id="rId7"/>
    <p:sldId id="343" r:id="rId8"/>
    <p:sldId id="443" r:id="rId9"/>
    <p:sldId id="444" r:id="rId10"/>
    <p:sldId id="445" r:id="rId11"/>
    <p:sldId id="380" r:id="rId12"/>
    <p:sldId id="547" r:id="rId13"/>
    <p:sldId id="553" r:id="rId14"/>
    <p:sldId id="546" r:id="rId15"/>
    <p:sldId id="545" r:id="rId16"/>
    <p:sldId id="551" r:id="rId17"/>
    <p:sldId id="550" r:id="rId18"/>
    <p:sldId id="542" r:id="rId19"/>
    <p:sldId id="348"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0000FF"/>
    <a:srgbClr val="FFB757"/>
    <a:srgbClr val="FFC475"/>
    <a:srgbClr val="FFB44F"/>
    <a:srgbClr val="FFC679"/>
    <a:srgbClr val="FFCD8B"/>
    <a:srgbClr val="FFC981"/>
    <a:srgbClr val="FFD9A7"/>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97" d="100"/>
          <a:sy n="97" d="100"/>
        </p:scale>
        <p:origin x="104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svg>
</file>

<file path=ppt/media/image14.jpeg>
</file>

<file path=ppt/media/image15.png>
</file>

<file path=ppt/media/image16.png>
</file>

<file path=ppt/media/image17.jpeg>
</file>

<file path=ppt/media/image18.jpeg>
</file>

<file path=ppt/media/image19.jpeg>
</file>

<file path=ppt/media/image2.jp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11744544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37309539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16</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4/23/2024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3.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281240" y="2725089"/>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lumMod val="95000"/>
                  </a:schemeClr>
                </a:solidFill>
                <a:latin typeface="Times New Roman" panose="02020603050405020304" pitchFamily="18" charset="0"/>
                <a:cs typeface="Times New Roman" panose="02020603050405020304" pitchFamily="18" charset="0"/>
              </a:rPr>
              <a:t>AGRICULTURAL RAW MATERIAL ANALAYSIS _ ( WEATHER ANALYASIS FOR CROPS)</a:t>
            </a: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3290759"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ABDULLA S</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Id:au2021109310</a:t>
            </a:r>
          </a:p>
          <a:p>
            <a:pPr marR="0" lvl="0" rtl="0">
              <a:lnSpc>
                <a:spcPct val="100000"/>
              </a:lnSpc>
              <a:spcBef>
                <a:spcPts val="0"/>
              </a:spcBef>
              <a:spcAft>
                <a:spcPts val="200"/>
              </a:spcAft>
            </a:pPr>
            <a:r>
              <a:rPr lang="en-US" sz="1100" dirty="0">
                <a:solidFill>
                  <a:schemeClr val="bg1"/>
                </a:solidFill>
              </a:rPr>
              <a:t>College Name: College of </a:t>
            </a:r>
            <a:r>
              <a:rPr lang="en-US" sz="1100">
                <a:solidFill>
                  <a:schemeClr val="bg1"/>
                </a:solidFill>
              </a:rPr>
              <a:t>engineering </a:t>
            </a:r>
            <a:r>
              <a:rPr lang="en-US" sz="1100" dirty="0">
                <a:solidFill>
                  <a:schemeClr val="bg1"/>
                </a:solidFill>
              </a:rPr>
              <a:t>G</a:t>
            </a:r>
            <a:r>
              <a:rPr lang="en-US" sz="1100">
                <a:solidFill>
                  <a:schemeClr val="bg1"/>
                </a:solidFill>
              </a:rPr>
              <a:t>uindy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308FDC7-44A1-17AB-735B-EB392C965624}"/>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lumMod val="95000"/>
                  </a:schemeClr>
                </a:solidFill>
                <a:latin typeface="Times New Roman" panose="02020603050405020304" pitchFamily="18" charset="0"/>
                <a:cs typeface="Times New Roman" panose="02020603050405020304" pitchFamily="18" charset="0"/>
              </a:rPr>
              <a:t>WEATHER ANALYASIS FOR CROPS</a:t>
            </a:r>
            <a:endParaRPr lang="en-US" sz="1600" b="1" dirty="0">
              <a:solidFill>
                <a:schemeClr val="bg1">
                  <a:lumMod val="95000"/>
                </a:schemeClr>
              </a:solidFill>
            </a:endParaRPr>
          </a:p>
        </p:txBody>
      </p:sp>
      <p:sp>
        <p:nvSpPr>
          <p:cNvPr id="3" name="Google Shape;61;g5fab984687_2_0">
            <a:extLst>
              <a:ext uri="{FF2B5EF4-FFF2-40B4-BE49-F238E27FC236}">
                <a16:creationId xmlns:a16="http://schemas.microsoft.com/office/drawing/2014/main" id="{4E23ED5A-9004-804E-7760-29F75605973A}"/>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TextBox 4">
            <a:extLst>
              <a:ext uri="{FF2B5EF4-FFF2-40B4-BE49-F238E27FC236}">
                <a16:creationId xmlns:a16="http://schemas.microsoft.com/office/drawing/2014/main" id="{B083487A-F227-E709-D39F-47C5D6EB57B8}"/>
              </a:ext>
            </a:extLst>
          </p:cNvPr>
          <p:cNvSpPr txBox="1"/>
          <p:nvPr/>
        </p:nvSpPr>
        <p:spPr>
          <a:xfrm>
            <a:off x="718458" y="1732421"/>
            <a:ext cx="7286170" cy="1600438"/>
          </a:xfrm>
          <a:prstGeom prst="rect">
            <a:avLst/>
          </a:prstGeom>
          <a:noFill/>
        </p:spPr>
        <p:txBody>
          <a:bodyPr wrap="square">
            <a:spAutoFit/>
          </a:bodyPr>
          <a:lstStyle/>
          <a:p>
            <a:pPr algn="just"/>
            <a:r>
              <a:rPr lang="en-US" sz="1400" b="1" dirty="0">
                <a:solidFill>
                  <a:srgbClr val="000000"/>
                </a:solidFill>
                <a:effectLst/>
                <a:latin typeface="Times New Roman" panose="02020603050405020304" pitchFamily="18" charset="0"/>
                <a:cs typeface="Times New Roman" panose="02020603050405020304" pitchFamily="18" charset="0"/>
              </a:rPr>
              <a:t>Datasets</a:t>
            </a:r>
            <a:r>
              <a:rPr lang="en-US" sz="1400" dirty="0">
                <a:solidFill>
                  <a:srgbClr val="000000"/>
                </a:solidFill>
                <a:effectLst/>
                <a:latin typeface="Times New Roman" panose="02020603050405020304" pitchFamily="18" charset="0"/>
                <a:cs typeface="Times New Roman" panose="02020603050405020304" pitchFamily="18" charset="0"/>
              </a:rPr>
              <a:t>. Observational datasets provide from various weather stations obtained with codes SYNOP (surface station reports observations). SYNOP reports are typically sent every three hours, which consists of groups of numbers describing general weather information, such as the temperature, sea level pressure, visibility, </a:t>
            </a:r>
            <a:endParaRPr lang="en-US" dirty="0">
              <a:latin typeface="Times New Roman" panose="02020603050405020304" pitchFamily="18" charset="0"/>
              <a:cs typeface="Times New Roman" panose="02020603050405020304" pitchFamily="18" charset="0"/>
            </a:endParaRPr>
          </a:p>
          <a:p>
            <a:pPr algn="just"/>
            <a:r>
              <a:rPr lang="en-US" sz="1400" dirty="0">
                <a:solidFill>
                  <a:srgbClr val="000000"/>
                </a:solidFill>
                <a:effectLst/>
                <a:latin typeface="Times New Roman" panose="02020603050405020304" pitchFamily="18" charset="0"/>
                <a:cs typeface="Times New Roman" panose="02020603050405020304" pitchFamily="18" charset="0"/>
              </a:rPr>
              <a:t>wind direction and speed, etc. The numerical weather prediction models are initialized using NCEP (National Centers for Environmental Prediction) Global Forecast System analysis and forecasts at 0.5 deg horizontal resolution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02417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Rectangle 2">
            <a:extLst>
              <a:ext uri="{FF2B5EF4-FFF2-40B4-BE49-F238E27FC236}">
                <a16:creationId xmlns:a16="http://schemas.microsoft.com/office/drawing/2014/main" id="{614E370B-9CB2-8509-7EFB-E7DD0309D356}"/>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AF32DEF0-1996-83DE-32CE-013AC2A9EFE2}"/>
              </a:ext>
            </a:extLst>
          </p:cNvPr>
          <p:cNvPicPr>
            <a:picLocks noChangeAspect="1"/>
          </p:cNvPicPr>
          <p:nvPr/>
        </p:nvPicPr>
        <p:blipFill>
          <a:blip r:embed="rId3"/>
          <a:stretch>
            <a:fillRect/>
          </a:stretch>
        </p:blipFill>
        <p:spPr>
          <a:xfrm>
            <a:off x="909183" y="1315441"/>
            <a:ext cx="7325632" cy="3421205"/>
          </a:xfrm>
          <a:prstGeom prst="rect">
            <a:avLst/>
          </a:prstGeom>
        </p:spPr>
      </p:pic>
    </p:spTree>
    <p:extLst>
      <p:ext uri="{BB962C8B-B14F-4D97-AF65-F5344CB8AC3E}">
        <p14:creationId xmlns:p14="http://schemas.microsoft.com/office/powerpoint/2010/main" val="28507820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3" name="Rectangle 2">
            <a:extLst>
              <a:ext uri="{FF2B5EF4-FFF2-40B4-BE49-F238E27FC236}">
                <a16:creationId xmlns:a16="http://schemas.microsoft.com/office/drawing/2014/main" id="{18D244F6-FCD3-D68A-2C7D-F4132B771C7E}"/>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Picture 13">
            <a:extLst>
              <a:ext uri="{FF2B5EF4-FFF2-40B4-BE49-F238E27FC236}">
                <a16:creationId xmlns:a16="http://schemas.microsoft.com/office/drawing/2014/main" id="{0C92088D-0529-005A-195C-0F753F242208}"/>
              </a:ext>
            </a:extLst>
          </p:cNvPr>
          <p:cNvPicPr>
            <a:picLocks noChangeAspect="1"/>
          </p:cNvPicPr>
          <p:nvPr/>
        </p:nvPicPr>
        <p:blipFill>
          <a:blip r:embed="rId3"/>
          <a:stretch>
            <a:fillRect/>
          </a:stretch>
        </p:blipFill>
        <p:spPr>
          <a:xfrm>
            <a:off x="1095827" y="734133"/>
            <a:ext cx="6839857" cy="4155322"/>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239486" y="1070342"/>
            <a:ext cx="4111536" cy="373432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Real-time Visualization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 As technology continues to advance, real-time visualization of weather data will become more sophisticated and accessible. This will enable users to monitor and respond to rapidly changing weather conditions with greater accuracy and efficiency, particularly in scenarios such as disaster management and emergency response.</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Predictive Visualization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 Integrating predictive modeling techniques with weather data visualization can provide forecasts with higher precision and longer lead times. This includes not only traditional weather forecasting but also predictive analytics for climate change impacts, enabling stakeholders to anticipate and adapt to future weather patterns and extreme events.</a:t>
            </a:r>
          </a:p>
          <a:p>
            <a:pPr marL="173736" indent="-173736">
              <a:spcAft>
                <a:spcPts val="800"/>
              </a:spcAft>
              <a:buClr>
                <a:srgbClr val="213163"/>
              </a:buClr>
              <a:buFont typeface="Arial" panose="020B0604020202020204" pitchFamily="34" charset="0"/>
              <a:buChar char="•"/>
            </a:pPr>
            <a:endParaRPr lang="en-US" dirty="0"/>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038FA14A-2206-23D7-BE96-C601E42B2F94}"/>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217306" y="895265"/>
            <a:ext cx="5116694" cy="323162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800" dirty="0">
                <a:solidFill>
                  <a:srgbClr val="000000"/>
                </a:solidFill>
                <a:effectLst/>
                <a:latin typeface="CMBX10"/>
              </a:rPr>
              <a:t>. </a:t>
            </a:r>
            <a:r>
              <a:rPr lang="en-US" sz="1800" dirty="0">
                <a:solidFill>
                  <a:srgbClr val="000000"/>
                </a:solidFill>
                <a:effectLst/>
                <a:latin typeface="CMR10"/>
              </a:rPr>
              <a:t>The suggested platform enables to integrate already available observational, model-fore</a:t>
            </a:r>
            <a:r>
              <a:rPr lang="en-US" dirty="0"/>
              <a:t> </a:t>
            </a:r>
            <a:r>
              <a:rPr lang="en-US" sz="1800" dirty="0">
                <a:solidFill>
                  <a:srgbClr val="000000"/>
                </a:solidFill>
                <a:effectLst/>
                <a:latin typeface="CMR10"/>
              </a:rPr>
              <a:t>cast and multispectral satellite images and use these data sources for studies and analyzes in a web-based </a:t>
            </a:r>
            <a:endParaRPr lang="en-US" dirty="0"/>
          </a:p>
          <a:p>
            <a:pPr algn="just"/>
            <a:r>
              <a:rPr lang="en-US" sz="1800" dirty="0">
                <a:solidFill>
                  <a:srgbClr val="000000"/>
                </a:solidFill>
                <a:effectLst/>
                <a:latin typeface="CMR10"/>
              </a:rPr>
              <a:t>visualization environment. The interactive comparison charts for 2m air temperature allows to visually analyze and gather the information about model accuracy. It enables to adjust the forecasting results with additional methods by implementing statistical analyzes and provides a fairly high result in cases where the model’s sensitivity is low.</a:t>
            </a:r>
            <a:endParaRPr lang="en-US" dirty="0"/>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0" y="1142906"/>
            <a:ext cx="3878764" cy="273634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81A15F2A-DF20-5864-74C0-6517A29CF51D}"/>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7797082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523220"/>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https://www.researchgate.net/publication/325078800_Weather_Data_Visualization_and_Analytical_Platform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
        <p:nvSpPr>
          <p:cNvPr id="2" name="Rectangle 1">
            <a:extLst>
              <a:ext uri="{FF2B5EF4-FFF2-40B4-BE49-F238E27FC236}">
                <a16:creationId xmlns:a16="http://schemas.microsoft.com/office/drawing/2014/main" id="{F45A493C-99EA-8BE8-2043-BF38A8973542}"/>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4809511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Rectangle 3">
            <a:extLst>
              <a:ext uri="{FF2B5EF4-FFF2-40B4-BE49-F238E27FC236}">
                <a16:creationId xmlns:a16="http://schemas.microsoft.com/office/drawing/2014/main" id="{AABB52BD-10D2-8E1B-1407-6CFA19C17E3E}"/>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2" name="Rectangle 1">
            <a:extLst>
              <a:ext uri="{FF2B5EF4-FFF2-40B4-BE49-F238E27FC236}">
                <a16:creationId xmlns:a16="http://schemas.microsoft.com/office/drawing/2014/main" id="{98454EAD-E1DB-CAA6-F108-42AB3751DA30}"/>
              </a:ext>
            </a:extLst>
          </p:cNvPr>
          <p:cNvSpPr/>
          <p:nvPr/>
        </p:nvSpPr>
        <p:spPr>
          <a:xfrm>
            <a:off x="0" y="87086"/>
            <a:ext cx="4064000" cy="326572"/>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lumMod val="95000"/>
                  </a:schemeClr>
                </a:solidFill>
                <a:latin typeface="Times New Roman" panose="02020603050405020304" pitchFamily="18" charset="0"/>
                <a:cs typeface="Times New Roman" panose="02020603050405020304" pitchFamily="18" charset="0"/>
              </a:rPr>
              <a:t>WEATHER ANALYASIS FOR CROPS</a:t>
            </a:r>
            <a:endParaRPr lang="en-US" sz="1600" b="1" dirty="0">
              <a:solidFill>
                <a:schemeClr val="bg1">
                  <a:lumMod val="95000"/>
                </a:schemeClr>
              </a:solidFill>
            </a:endParaRP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7" y="974591"/>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2" name="Rectangle 1">
            <a:extLst>
              <a:ext uri="{FF2B5EF4-FFF2-40B4-BE49-F238E27FC236}">
                <a16:creationId xmlns:a16="http://schemas.microsoft.com/office/drawing/2014/main" id="{F08FC275-56CC-DAB7-E3D7-9F2AD941FB0E}"/>
              </a:ext>
            </a:extLst>
          </p:cNvPr>
          <p:cNvSpPr/>
          <p:nvPr/>
        </p:nvSpPr>
        <p:spPr>
          <a:xfrm>
            <a:off x="65314"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lumMod val="95000"/>
                  </a:schemeClr>
                </a:solidFill>
                <a:latin typeface="Times New Roman" panose="02020603050405020304" pitchFamily="18" charset="0"/>
                <a:cs typeface="Times New Roman" panose="02020603050405020304" pitchFamily="18" charset="0"/>
              </a:rPr>
              <a:t>WEATHER ANALYASIS FOR CROPS</a:t>
            </a:r>
            <a:endParaRPr lang="en-US" sz="1600" b="1" dirty="0">
              <a:solidFill>
                <a:schemeClr val="bg1">
                  <a:lumMod val="95000"/>
                </a:schemeClr>
              </a:solidFill>
            </a:endParaRPr>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108543"/>
          </a:xfrm>
          <a:prstGeom prst="rect">
            <a:avLst/>
          </a:prstGeom>
          <a:noFill/>
        </p:spPr>
        <p:txBody>
          <a:bodyPr wrap="square" lIns="91440" tIns="45720" rIns="91440" bIns="45720" anchor="t">
            <a:spAutoFit/>
          </a:bodyPr>
          <a:lstStyle/>
          <a:p>
            <a:pPr algn="l"/>
            <a:br>
              <a:rPr lang="en-US" b="0" i="0" dirty="0">
                <a:solidFill>
                  <a:srgbClr val="0D0D0D"/>
                </a:solidFill>
                <a:effectLst/>
                <a:highlight>
                  <a:srgbClr val="FFFFFF"/>
                </a:highlight>
                <a:latin typeface="Söhne"/>
              </a:rPr>
            </a:b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Weather data visualization plays a critical role in understanding meteorological phenomena and informing decision-making across various sectors. This abstract examines the significance of enhancing weather data visualization techniques to empower users with clearer insights and facilitate effective responses to weather-related challenges. The abstract discusses the current landscape of weather data visualization, highlighting its strengths and limitations. It underscores the necessity of improving visualization methods to address complex weather patterns, climate change impacts, and emerging user needs.</a:t>
            </a:r>
          </a:p>
          <a:p>
            <a:pPr algn="just" rtl="0" fontAlgn="base">
              <a:spcAft>
                <a:spcPts val="800"/>
              </a:spcAft>
              <a:buClr>
                <a:srgbClr val="213163"/>
              </a:buClr>
            </a:pPr>
            <a:r>
              <a:rPr lang="en-US" b="0" i="0" dirty="0">
                <a:solidFill>
                  <a:srgbClr val="000000"/>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pic>
        <p:nvPicPr>
          <p:cNvPr id="1026" name="Picture 2" descr="Weather Visualization | Meteomatics">
            <a:extLst>
              <a:ext uri="{FF2B5EF4-FFF2-40B4-BE49-F238E27FC236}">
                <a16:creationId xmlns:a16="http://schemas.microsoft.com/office/drawing/2014/main" id="{EB0D8AB5-F515-C27C-99F1-57E2139BF8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3755" y="1070342"/>
            <a:ext cx="3000375" cy="3098039"/>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8AFB147E-648C-CF73-6468-F54C4DDA0ADA}"/>
              </a:ext>
            </a:extLst>
          </p:cNvPr>
          <p:cNvSpPr/>
          <p:nvPr/>
        </p:nvSpPr>
        <p:spPr>
          <a:xfrm>
            <a:off x="0" y="57255"/>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lumMod val="95000"/>
                  </a:schemeClr>
                </a:solidFill>
                <a:latin typeface="Times New Roman" panose="02020603050405020304" pitchFamily="18" charset="0"/>
                <a:cs typeface="Times New Roman" panose="02020603050405020304" pitchFamily="18" charset="0"/>
              </a:rPr>
              <a:t>WEATHER ANALYASIS FOR CROPS</a:t>
            </a:r>
            <a:endParaRPr lang="en-US" sz="1600" b="1" dirty="0">
              <a:solidFill>
                <a:schemeClr val="bg1">
                  <a:lumMod val="95000"/>
                </a:schemeClr>
              </a:solidFill>
            </a:endParaRPr>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105442"/>
            <a:ext cx="5068436" cy="3908762"/>
          </a:xfrm>
          <a:prstGeom prst="rect">
            <a:avLst/>
          </a:prstGeom>
          <a:noFill/>
        </p:spPr>
        <p:txBody>
          <a:bodyPr wrap="square" lIns="91440" tIns="45720" rIns="91440" bIns="45720" anchor="t">
            <a:spAutoFit/>
          </a:bodyPr>
          <a:lstStyle/>
          <a:p>
            <a:r>
              <a:rPr lang="en-US" sz="1800" dirty="0">
                <a:solidFill>
                  <a:srgbClr val="000000"/>
                </a:solidFill>
                <a:effectLst/>
                <a:highlight>
                  <a:srgbClr val="FCFCF9"/>
                </a:highlight>
                <a:latin typeface="Times New Roman" panose="02020603050405020304" pitchFamily="18" charset="0"/>
                <a:ea typeface="Calibri" panose="020F0502020204030204" pitchFamily="34" charset="0"/>
              </a:rPr>
              <a:t>The need for specialized tools to create, analyze, and present meteorological data in the form of maps and charts. These tools are crucial for meteorologists, researchers, and the general public to understand complex weather patterns quickly and make informed decisions. Weather map software plays a vital role in forecasting, tracking severe weather events, and providing insights into atmospheric conditions. By offering clear visual representations of weather data, these tools contribute to public safety by enabling timely warnings, emergency responses, and proactive planning for various weather conditions</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2" name="Rectangle 1">
            <a:extLst>
              <a:ext uri="{FF2B5EF4-FFF2-40B4-BE49-F238E27FC236}">
                <a16:creationId xmlns:a16="http://schemas.microsoft.com/office/drawing/2014/main" id="{D13018FD-07DC-5021-DBFB-F52BC40D32B2}"/>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lumMod val="95000"/>
                  </a:schemeClr>
                </a:solidFill>
                <a:latin typeface="Times New Roman" panose="02020603050405020304" pitchFamily="18" charset="0"/>
                <a:cs typeface="Times New Roman" panose="02020603050405020304" pitchFamily="18" charset="0"/>
              </a:rPr>
              <a:t>WEATHER ANALYASIS FOR CROPS</a:t>
            </a:r>
            <a:endParaRPr lang="en-US" sz="1600" b="1" dirty="0">
              <a:solidFill>
                <a:schemeClr val="bg1">
                  <a:lumMod val="95000"/>
                </a:schemeClr>
              </a:solidFill>
            </a:endParaRPr>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rgbClr val="000000"/>
                </a:solidFill>
                <a:effectLst/>
                <a:latin typeface="Times New Roman" panose="02020603050405020304" pitchFamily="18" charset="0"/>
                <a:cs typeface="Times New Roman" panose="02020603050405020304" pitchFamily="18" charset="0"/>
              </a:rPr>
              <a:t>Aim: </a:t>
            </a:r>
            <a:r>
              <a:rPr lang="en-US" i="0" dirty="0">
                <a:solidFill>
                  <a:srgbClr val="000000"/>
                </a:solidFill>
                <a:effectLst/>
                <a:latin typeface="Times New Roman" panose="02020603050405020304" pitchFamily="18" charset="0"/>
                <a:cs typeface="Times New Roman" panose="02020603050405020304" pitchFamily="18" charset="0"/>
              </a:rPr>
              <a:t>The primary objective of this Final Seminar is to present the outcomes and advancements made in the project “</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Weather data visualization </a:t>
            </a:r>
            <a:r>
              <a:rPr lang="en-US" i="0" dirty="0">
                <a:solidFill>
                  <a:srgbClr val="000000"/>
                </a:solidFill>
                <a:effectLst/>
              </a:rPr>
              <a:t>” “</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
        <p:nvSpPr>
          <p:cNvPr id="6" name="Rectangle 5">
            <a:extLst>
              <a:ext uri="{FF2B5EF4-FFF2-40B4-BE49-F238E27FC236}">
                <a16:creationId xmlns:a16="http://schemas.microsoft.com/office/drawing/2014/main" id="{753E369C-C8D1-E387-ECCF-310A8C2D8112}"/>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lumMod val="95000"/>
                  </a:schemeClr>
                </a:solidFill>
                <a:latin typeface="Times New Roman" panose="02020603050405020304" pitchFamily="18" charset="0"/>
                <a:cs typeface="Times New Roman" panose="02020603050405020304" pitchFamily="18" charset="0"/>
              </a:rPr>
              <a:t>WEATHER ANALYASIS FOR CROPS</a:t>
            </a:r>
            <a:endParaRPr lang="en-US" sz="1600" b="1" dirty="0">
              <a:solidFill>
                <a:schemeClr val="bg1">
                  <a:lumMod val="95000"/>
                </a:schemeClr>
              </a:solidFill>
            </a:endParaRPr>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650925" cy="3077766"/>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T</a:t>
            </a:r>
            <a:r>
              <a:rPr lang="en-US" b="1" i="0" dirty="0">
                <a:solidFill>
                  <a:srgbClr val="000000"/>
                </a:solidFill>
                <a:effectLst/>
                <a:latin typeface="Times New Roman" panose="02020603050405020304" pitchFamily="18" charset="0"/>
                <a:cs typeface="Times New Roman" panose="02020603050405020304" pitchFamily="18" charset="0"/>
              </a:rPr>
              <a:t>emperature</a:t>
            </a:r>
            <a:r>
              <a:rPr lang="en-US" i="0" dirty="0">
                <a:solidFill>
                  <a:srgbClr val="000000"/>
                </a:solidFill>
                <a:effectLst/>
                <a:latin typeface="Times New Roman" panose="02020603050405020304" pitchFamily="18" charset="0"/>
                <a:cs typeface="Times New Roman" panose="02020603050405020304" pitchFamily="18" charset="0"/>
              </a:rPr>
              <a:t> – You can use time series data to show the changing temperature throughout the day or provide a spread of the temp ranges on a given day. This can help contextualize hot or cold temperatures. </a:t>
            </a:r>
          </a:p>
          <a:p>
            <a:pPr marL="173736" indent="-173736" algn="l" rtl="0" fontAlgn="base">
              <a:spcAft>
                <a:spcPts val="800"/>
              </a:spcAft>
              <a:buClr>
                <a:srgbClr val="213163"/>
              </a:buClr>
              <a:buFont typeface="Arial" panose="020B0604020202020204" pitchFamily="34" charset="0"/>
              <a:buChar char="•"/>
            </a:pPr>
            <a:r>
              <a:rPr lang="en-US" b="1" i="0" dirty="0">
                <a:solidFill>
                  <a:srgbClr val="000000"/>
                </a:solidFill>
                <a:effectLst/>
                <a:latin typeface="Times New Roman" panose="02020603050405020304" pitchFamily="18" charset="0"/>
                <a:cs typeface="Times New Roman" panose="02020603050405020304" pitchFamily="18" charset="0"/>
              </a:rPr>
              <a:t>Precipitation </a:t>
            </a:r>
            <a:r>
              <a:rPr lang="en-US" i="0" dirty="0">
                <a:solidFill>
                  <a:srgbClr val="000000"/>
                </a:solidFill>
                <a:effectLst/>
                <a:latin typeface="Times New Roman" panose="02020603050405020304" pitchFamily="18" charset="0"/>
                <a:cs typeface="Times New Roman" panose="02020603050405020304" pitchFamily="18" charset="0"/>
              </a:rPr>
              <a:t>– Show the chances of rain based on historical data on a day or on an hourly basis.</a:t>
            </a:r>
          </a:p>
          <a:p>
            <a:pPr marL="173736" indent="-173736" algn="l" rtl="0" fontAlgn="base">
              <a:spcAft>
                <a:spcPts val="800"/>
              </a:spcAft>
              <a:buClr>
                <a:srgbClr val="213163"/>
              </a:buClr>
              <a:buFont typeface="Arial" panose="020B0604020202020204" pitchFamily="34" charset="0"/>
              <a:buChar char="•"/>
            </a:pPr>
            <a:r>
              <a:rPr lang="en-US" b="1" i="0" dirty="0">
                <a:solidFill>
                  <a:srgbClr val="000000"/>
                </a:solidFill>
                <a:effectLst/>
                <a:latin typeface="Times New Roman" panose="02020603050405020304" pitchFamily="18" charset="0"/>
                <a:cs typeface="Times New Roman" panose="02020603050405020304" pitchFamily="18" charset="0"/>
              </a:rPr>
              <a:t>Snow</a:t>
            </a:r>
            <a:r>
              <a:rPr lang="en-US" i="0" dirty="0">
                <a:solidFill>
                  <a:srgbClr val="000000"/>
                </a:solidFill>
                <a:effectLst/>
                <a:latin typeface="Times New Roman" panose="02020603050405020304" pitchFamily="18" charset="0"/>
                <a:cs typeface="Times New Roman" panose="02020603050405020304" pitchFamily="18" charset="0"/>
              </a:rPr>
              <a:t> – Assess the likelihood of snow, as well as how much may fall in a given time period.</a:t>
            </a:r>
          </a:p>
          <a:p>
            <a:pPr marL="173736" indent="-173736" algn="l" rtl="0" fontAlgn="base">
              <a:spcAft>
                <a:spcPts val="800"/>
              </a:spcAft>
              <a:buClr>
                <a:srgbClr val="213163"/>
              </a:buClr>
              <a:buFont typeface="Arial" panose="020B0604020202020204" pitchFamily="34" charset="0"/>
              <a:buChar char="•"/>
            </a:pPr>
            <a:r>
              <a:rPr lang="en-US" b="1" i="0" dirty="0">
                <a:solidFill>
                  <a:srgbClr val="000000"/>
                </a:solidFill>
                <a:effectLst/>
                <a:latin typeface="Times New Roman" panose="02020603050405020304" pitchFamily="18" charset="0"/>
                <a:cs typeface="Times New Roman" panose="02020603050405020304" pitchFamily="18" charset="0"/>
              </a:rPr>
              <a:t>Wind Speed</a:t>
            </a:r>
            <a:r>
              <a:rPr lang="en-US" i="0" dirty="0">
                <a:solidFill>
                  <a:srgbClr val="000000"/>
                </a:solidFill>
                <a:effectLst/>
                <a:latin typeface="Times New Roman" panose="02020603050405020304" pitchFamily="18" charset="0"/>
                <a:cs typeface="Times New Roman" panose="02020603050405020304" pitchFamily="18" charset="0"/>
              </a:rPr>
              <a:t> – Help users understand the risk of severe windstorms using real-time radar and graphs.</a:t>
            </a:r>
          </a:p>
          <a:p>
            <a:pPr marL="173736" indent="-173736" algn="l" rtl="0" fontAlgn="base">
              <a:spcAft>
                <a:spcPts val="800"/>
              </a:spcAft>
              <a:buClr>
                <a:srgbClr val="213163"/>
              </a:buClr>
              <a:buFont typeface="Arial" panose="020B0604020202020204" pitchFamily="34" charset="0"/>
              <a:buChar char="•"/>
            </a:pPr>
            <a:r>
              <a:rPr lang="en-US" b="1" i="0" dirty="0">
                <a:solidFill>
                  <a:srgbClr val="000000"/>
                </a:solidFill>
                <a:effectLst/>
                <a:latin typeface="Times New Roman" panose="02020603050405020304" pitchFamily="18" charset="0"/>
                <a:cs typeface="Times New Roman" panose="02020603050405020304" pitchFamily="18" charset="0"/>
              </a:rPr>
              <a:t>Cloud Cover </a:t>
            </a:r>
            <a:r>
              <a:rPr lang="en-US" i="0" dirty="0">
                <a:solidFill>
                  <a:srgbClr val="000000"/>
                </a:solidFill>
                <a:effectLst/>
                <a:latin typeface="Times New Roman" panose="02020603050405020304" pitchFamily="18" charset="0"/>
                <a:cs typeface="Times New Roman" panose="02020603050405020304" pitchFamily="18" charset="0"/>
              </a:rPr>
              <a:t>– Satellite imagery of the contiguous United States demonstrates the trends in cloud cover, which is especially helpful for would-be astronomists.</a:t>
            </a:r>
          </a:p>
          <a:p>
            <a:pPr marL="173736" indent="-173736" algn="l" rtl="0" fontAlgn="base">
              <a:spcAft>
                <a:spcPts val="800"/>
              </a:spcAft>
              <a:buClr>
                <a:srgbClr val="213163"/>
              </a:buClr>
              <a:buFont typeface="Arial" panose="020B0604020202020204" pitchFamily="34" charset="0"/>
              <a:buChar char="•"/>
            </a:pPr>
            <a:r>
              <a:rPr lang="en-US" b="1" i="0" dirty="0">
                <a:solidFill>
                  <a:srgbClr val="000000"/>
                </a:solidFill>
                <a:effectLst/>
                <a:latin typeface="Times New Roman" panose="02020603050405020304" pitchFamily="18" charset="0"/>
                <a:cs typeface="Times New Roman" panose="02020603050405020304" pitchFamily="18" charset="0"/>
              </a:rPr>
              <a:t>Humidity</a:t>
            </a:r>
            <a:r>
              <a:rPr lang="en-US" i="0" dirty="0">
                <a:solidFill>
                  <a:srgbClr val="000000"/>
                </a:solidFill>
                <a:effectLst/>
                <a:latin typeface="Times New Roman" panose="02020603050405020304" pitchFamily="18" charset="0"/>
                <a:cs typeface="Times New Roman" panose="02020603050405020304" pitchFamily="18" charset="0"/>
              </a:rPr>
              <a:t> – Visualizing this dataset helps alert users to the potential of heat stroke when humidity levels reach a certain point.</a:t>
            </a:r>
          </a:p>
          <a:p>
            <a:pPr marL="173736" indent="-173736" algn="l" rtl="0" fontAlgn="base">
              <a:spcAft>
                <a:spcPts val="800"/>
              </a:spcAft>
              <a:buClr>
                <a:srgbClr val="213163"/>
              </a:buClr>
              <a:buFont typeface="Arial" panose="020B0604020202020204" pitchFamily="34" charset="0"/>
              <a:buChar char="•"/>
            </a:pPr>
            <a:r>
              <a:rPr lang="en-US" b="1" i="0" dirty="0">
                <a:solidFill>
                  <a:srgbClr val="000000"/>
                </a:solidFill>
                <a:effectLst/>
                <a:latin typeface="Times New Roman" panose="02020603050405020304" pitchFamily="18" charset="0"/>
                <a:cs typeface="Times New Roman" panose="02020603050405020304" pitchFamily="18" charset="0"/>
              </a:rPr>
              <a:t>Solar Energy</a:t>
            </a:r>
            <a:r>
              <a:rPr lang="en-US" i="0" dirty="0">
                <a:solidFill>
                  <a:srgbClr val="000000"/>
                </a:solidFill>
                <a:effectLst/>
                <a:latin typeface="Times New Roman" panose="02020603050405020304" pitchFamily="18" charset="0"/>
                <a:cs typeface="Times New Roman" panose="02020603050405020304" pitchFamily="18" charset="0"/>
              </a:rPr>
              <a:t> – This is one of the most important data sources for energy companies, dynamic maps of solar energy help identify energy output for transmission lines.</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2" name="Rectangle 1">
            <a:extLst>
              <a:ext uri="{FF2B5EF4-FFF2-40B4-BE49-F238E27FC236}">
                <a16:creationId xmlns:a16="http://schemas.microsoft.com/office/drawing/2014/main" id="{F2B2489F-5B13-55E0-3916-942999705F93}"/>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lumMod val="95000"/>
                  </a:schemeClr>
                </a:solidFill>
                <a:latin typeface="Times New Roman" panose="02020603050405020304" pitchFamily="18" charset="0"/>
                <a:cs typeface="Times New Roman" panose="02020603050405020304" pitchFamily="18" charset="0"/>
              </a:rPr>
              <a:t>WEATHER ANALYASIS FOR CROPS</a:t>
            </a:r>
            <a:endParaRPr lang="en-US" sz="1600" b="1" dirty="0">
              <a:solidFill>
                <a:schemeClr val="bg1">
                  <a:lumMod val="95000"/>
                </a:schemeClr>
              </a:solidFill>
            </a:endParaRP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2503219"/>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sz="1800" dirty="0" err="1">
                <a:solidFill>
                  <a:srgbClr val="000000"/>
                </a:solidFill>
                <a:effectLst/>
                <a:highlight>
                  <a:srgbClr val="FCFCF9"/>
                </a:highlight>
                <a:latin typeface="Times New Roman" panose="02020603050405020304" pitchFamily="18" charset="0"/>
                <a:ea typeface="Calibri" panose="020F0502020204030204" pitchFamily="34" charset="0"/>
              </a:rPr>
              <a:t>SmartMet</a:t>
            </a:r>
            <a:r>
              <a:rPr lang="en-US" sz="1800" dirty="0">
                <a:solidFill>
                  <a:srgbClr val="000000"/>
                </a:solidFill>
                <a:effectLst/>
                <a:highlight>
                  <a:srgbClr val="FCFCF9"/>
                </a:highlight>
                <a:latin typeface="Times New Roman" panose="02020603050405020304" pitchFamily="18" charset="0"/>
                <a:ea typeface="Calibri" panose="020F0502020204030204" pitchFamily="34" charset="0"/>
              </a:rPr>
              <a:t> is a tool that allows forecasters to make updates to numerical weather model output based on meteorologist expertise and available observations. It ensures the best quality for edited data, weather forecasts, and products, making it an effective tool for improving or changing model data</a:t>
            </a:r>
            <a:endParaRPr lang="en-US" dirty="0"/>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4" name="Rectangle 3">
            <a:extLst>
              <a:ext uri="{FF2B5EF4-FFF2-40B4-BE49-F238E27FC236}">
                <a16:creationId xmlns:a16="http://schemas.microsoft.com/office/drawing/2014/main" id="{66E5CC96-A223-344D-0870-1DA5C6E23A94}"/>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lumMod val="95000"/>
                  </a:schemeClr>
                </a:solidFill>
                <a:latin typeface="Times New Roman" panose="02020603050405020304" pitchFamily="18" charset="0"/>
                <a:cs typeface="Times New Roman" panose="02020603050405020304" pitchFamily="18" charset="0"/>
              </a:rPr>
              <a:t>WEATHER ANALYASIS FOR CROPS</a:t>
            </a:r>
            <a:endParaRPr lang="en-US" sz="1600" b="1" dirty="0">
              <a:solidFill>
                <a:schemeClr val="bg1">
                  <a:lumMod val="95000"/>
                </a:schemeClr>
              </a:solidFill>
            </a:endParaRPr>
          </a:p>
        </p:txBody>
      </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pic>
        <p:nvPicPr>
          <p:cNvPr id="7" name="Picture 6">
            <a:extLst>
              <a:ext uri="{FF2B5EF4-FFF2-40B4-BE49-F238E27FC236}">
                <a16:creationId xmlns:a16="http://schemas.microsoft.com/office/drawing/2014/main" id="{CF89BE1F-66D1-CBC4-4566-121339D57771}"/>
              </a:ext>
            </a:extLst>
          </p:cNvPr>
          <p:cNvPicPr>
            <a:picLocks noChangeAspect="1"/>
          </p:cNvPicPr>
          <p:nvPr/>
        </p:nvPicPr>
        <p:blipFill>
          <a:blip r:embed="rId3"/>
          <a:stretch>
            <a:fillRect/>
          </a:stretch>
        </p:blipFill>
        <p:spPr>
          <a:xfrm>
            <a:off x="1110342" y="1309790"/>
            <a:ext cx="6683829" cy="2915681"/>
          </a:xfrm>
          <a:prstGeom prst="rect">
            <a:avLst/>
          </a:prstGeom>
        </p:spPr>
      </p:pic>
      <p:sp>
        <p:nvSpPr>
          <p:cNvPr id="8" name="Rectangle 7">
            <a:extLst>
              <a:ext uri="{FF2B5EF4-FFF2-40B4-BE49-F238E27FC236}">
                <a16:creationId xmlns:a16="http://schemas.microsoft.com/office/drawing/2014/main" id="{8308FDC7-44A1-17AB-735B-EB392C965624}"/>
              </a:ext>
            </a:extLst>
          </p:cNvPr>
          <p:cNvSpPr/>
          <p:nvPr/>
        </p:nvSpPr>
        <p:spPr>
          <a:xfrm>
            <a:off x="0" y="0"/>
            <a:ext cx="3947886" cy="480090"/>
          </a:xfrm>
          <a:prstGeom prst="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lumMod val="95000"/>
                  </a:schemeClr>
                </a:solidFill>
                <a:latin typeface="Times New Roman" panose="02020603050405020304" pitchFamily="18" charset="0"/>
                <a:cs typeface="Times New Roman" panose="02020603050405020304" pitchFamily="18" charset="0"/>
              </a:rPr>
              <a:t>WEATHER ANALYASIS FOR CROPS</a:t>
            </a:r>
            <a:endParaRPr lang="en-US" sz="1600" b="1" dirty="0">
              <a:solidFill>
                <a:schemeClr val="bg1">
                  <a:lumMod val="95000"/>
                </a:schemeClr>
              </a:solidFill>
            </a:endParaRPr>
          </a:p>
        </p:txBody>
      </p:sp>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732</TotalTime>
  <Words>876</Words>
  <Application>Microsoft Office PowerPoint</Application>
  <PresentationFormat>On-screen Show (16:9)</PresentationFormat>
  <Paragraphs>74</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CMBX10</vt:lpstr>
      <vt:lpstr>CMR10</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Sathavu Janarthan</cp:lastModifiedBy>
  <cp:revision>168</cp:revision>
  <dcterms:modified xsi:type="dcterms:W3CDTF">2024-04-23T08:12:21Z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